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90" r:id="rId4"/>
    <p:sldId id="291" r:id="rId5"/>
    <p:sldId id="294" r:id="rId6"/>
    <p:sldId id="289" r:id="rId7"/>
    <p:sldId id="292" r:id="rId8"/>
    <p:sldId id="296" r:id="rId9"/>
    <p:sldId id="288" r:id="rId10"/>
    <p:sldId id="293" r:id="rId11"/>
    <p:sldId id="295" r:id="rId12"/>
    <p:sldId id="299" r:id="rId13"/>
    <p:sldId id="297" r:id="rId14"/>
    <p:sldId id="29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abic Typesetting" panose="03020402040406030203" pitchFamily="66" charset="-78"/>
      <p:regular r:id="rId20"/>
    </p:embeddedFont>
    <p:embeddedFont>
      <p:font typeface="BatangChe" panose="02030609000101010101" pitchFamily="49" charset="-127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4622" autoAdjust="0"/>
  </p:normalViewPr>
  <p:slideViewPr>
    <p:cSldViewPr>
      <p:cViewPr>
        <p:scale>
          <a:sx n="37" d="100"/>
          <a:sy n="37" d="100"/>
        </p:scale>
        <p:origin x="-151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67798" y="3690474"/>
            <a:ext cx="17952404" cy="2906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13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ИНЖЕНЕРНЫЙ ФАКУЛЬТЕТ</a:t>
            </a:r>
            <a:endParaRPr lang="en-US" sz="13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2695" y="7048500"/>
            <a:ext cx="10538462" cy="2719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60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</a:t>
            </a: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екан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Шешунова</a:t>
            </a:r>
            <a:r>
              <a:rPr lang="ru-RU" sz="6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Елена Владимировна</a:t>
            </a:r>
            <a:endParaRPr lang="ru-RU" sz="6000" b="1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ЭЛЕКТРООБОРУДОВАНИЕ И ЭЛЕКТРОТЕХНОЛОГИИ В АПК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628900"/>
            <a:ext cx="10515599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latin typeface="Calibri Light" panose="020F0302020204030204" pitchFamily="34" charset="0"/>
              </a:rPr>
              <a:t>•</a:t>
            </a:r>
            <a:r>
              <a:rPr lang="ru-RU" sz="3600" dirty="0" smtClean="0">
                <a:latin typeface="Calibri Light" panose="020F0302020204030204" pitchFamily="34" charset="0"/>
              </a:rPr>
              <a:t>руководитель </a:t>
            </a:r>
            <a:r>
              <a:rPr lang="ru-RU" sz="3600" dirty="0">
                <a:latin typeface="Calibri Light" panose="020F0302020204030204" pitchFamily="34" charset="0"/>
              </a:rPr>
              <a:t>(топ-менеджер)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•управляющий </a:t>
            </a:r>
            <a:r>
              <a:rPr lang="ru-RU" sz="3600" dirty="0">
                <a:latin typeface="Calibri Light" panose="020F0302020204030204" pitchFamily="34" charset="0"/>
              </a:rPr>
              <a:t>(менеджер) подразделений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•управляющий </a:t>
            </a:r>
            <a:r>
              <a:rPr lang="ru-RU" sz="3600" dirty="0">
                <a:latin typeface="Calibri Light" panose="020F0302020204030204" pitchFamily="34" charset="0"/>
              </a:rPr>
              <a:t>(менеджер) районных электрических сетей; </a:t>
            </a: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•главный энергетик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•главный энергетик </a:t>
            </a:r>
            <a:r>
              <a:rPr lang="ru-RU" sz="3600" dirty="0">
                <a:latin typeface="Calibri Light" panose="020F0302020204030204" pitchFamily="34" charset="0"/>
              </a:rPr>
              <a:t>по ремонту энергетического </a:t>
            </a:r>
            <a:r>
              <a:rPr lang="ru-RU" sz="3600" dirty="0" smtClean="0">
                <a:latin typeface="Calibri Light" panose="020F0302020204030204" pitchFamily="34" charset="0"/>
              </a:rPr>
              <a:t>оборудования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•инженер-электрик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•инженер </a:t>
            </a:r>
            <a:r>
              <a:rPr lang="ru-RU" sz="3600" dirty="0">
                <a:latin typeface="Calibri Light" panose="020F0302020204030204" pitchFamily="34" charset="0"/>
              </a:rPr>
              <a:t>по автоматизации и системам управления технологическими процессами в сельском </a:t>
            </a:r>
            <a:r>
              <a:rPr lang="ru-RU" sz="3600" dirty="0" smtClean="0">
                <a:latin typeface="Calibri Light" panose="020F0302020204030204" pitchFamily="34" charset="0"/>
              </a:rPr>
              <a:t>хозяйстве</a:t>
            </a:r>
            <a:endParaRPr lang="ru-RU" sz="3600" dirty="0">
              <a:latin typeface="Calibri Light" panose="020F0302020204030204" pitchFamily="34" charset="0"/>
            </a:endParaRPr>
          </a:p>
          <a:p>
            <a:pPr>
              <a:buNone/>
            </a:pPr>
            <a:endParaRPr lang="ru-RU" sz="3200" dirty="0"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электрооборудование и электротехнологии в АП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3"/>
          <a:stretch/>
        </p:blipFill>
        <p:spPr bwMode="auto">
          <a:xfrm>
            <a:off x="11752048" y="3848100"/>
            <a:ext cx="6431050" cy="60537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973136" y="1729540"/>
            <a:ext cx="13806430" cy="6845968"/>
            <a:chOff x="973136" y="3410953"/>
            <a:chExt cx="13806430" cy="6845968"/>
          </a:xfrm>
        </p:grpSpPr>
        <p:sp>
          <p:nvSpPr>
            <p:cNvPr id="3" name="TextBox 3"/>
            <p:cNvSpPr txBox="1"/>
            <p:nvPr/>
          </p:nvSpPr>
          <p:spPr>
            <a:xfrm>
              <a:off x="3107787" y="9077303"/>
              <a:ext cx="3748408" cy="1179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11200"/>
                </a:lnSpc>
                <a:spcBef>
                  <a:spcPct val="0"/>
                </a:spcBef>
              </a:pPr>
              <a:r>
                <a:rPr lang="ru-RU" sz="36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ЛАБОРАТОРИЯ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3136" y="3410953"/>
              <a:ext cx="8017711" cy="6011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3"/>
            <p:cNvSpPr txBox="1"/>
            <p:nvPr/>
          </p:nvSpPr>
          <p:spPr>
            <a:xfrm>
              <a:off x="11835130" y="9077303"/>
              <a:ext cx="2944436" cy="1179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11200"/>
                </a:lnSpc>
                <a:spcBef>
                  <a:spcPct val="0"/>
                </a:spcBef>
              </a:pPr>
              <a:r>
                <a:rPr lang="ru-RU" sz="36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УСТАНОВКА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8493" y="1729540"/>
            <a:ext cx="8017710" cy="6011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1500"/>
            <a:ext cx="17845408" cy="1928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МАГИСТРАТУРА 35.04.06 АГРОИНЖЕНЕРИЯ</a:t>
            </a:r>
          </a:p>
          <a:p>
            <a:pPr marL="0" lvl="0" indent="0" algn="r">
              <a:spcBef>
                <a:spcPct val="0"/>
              </a:spcBef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НАПРАВЛЕНИЕ «ТЕХНОЛОГИИ И СРЕДСТВА МЕХАНИЗАЦИИ СЕЛЬСКОГО ХОЗЯЙСТВА»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1" y="3009900"/>
            <a:ext cx="13106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libri Light" panose="020F0302020204030204" pitchFamily="34" charset="0"/>
              </a:rPr>
              <a:t>Согласно паспорту компетенций выпускники </a:t>
            </a:r>
            <a:r>
              <a:rPr lang="ru-RU" sz="3200" dirty="0" smtClean="0">
                <a:latin typeface="Calibri Light" panose="020F0302020204030204" pitchFamily="34" charset="0"/>
              </a:rPr>
              <a:t>умеют: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выбирать и внедрять экономичное сельскохозяйственное </a:t>
            </a:r>
            <a:r>
              <a:rPr lang="ru-RU" sz="3200" dirty="0" smtClean="0">
                <a:latin typeface="Calibri Light" panose="020F0302020204030204" pitchFamily="34" charset="0"/>
              </a:rPr>
              <a:t>оборудование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проектировать средства электрификации, механизации, </a:t>
            </a:r>
            <a:r>
              <a:rPr lang="ru-RU" sz="3200" dirty="0" smtClean="0">
                <a:latin typeface="Calibri Light" panose="020F0302020204030204" pitchFamily="34" charset="0"/>
              </a:rPr>
              <a:t>автоматизации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рассчитывать технологические </a:t>
            </a:r>
            <a:r>
              <a:rPr lang="ru-RU" sz="3200" dirty="0" smtClean="0">
                <a:latin typeface="Calibri Light" panose="020F0302020204030204" pitchFamily="34" charset="0"/>
              </a:rPr>
              <a:t>риски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организовывать ремонт, обслуживание, хранение </a:t>
            </a:r>
            <a:r>
              <a:rPr lang="ru-RU" sz="3200" dirty="0" smtClean="0">
                <a:latin typeface="Calibri Light" panose="020F0302020204030204" pitchFamily="34" charset="0"/>
              </a:rPr>
              <a:t>машин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проектировать машины, приборы, аппараты; планировать и налаживать технологические </a:t>
            </a:r>
            <a:r>
              <a:rPr lang="ru-RU" sz="3200" dirty="0" smtClean="0">
                <a:latin typeface="Calibri Light" panose="020F0302020204030204" pitchFamily="34" charset="0"/>
              </a:rPr>
              <a:t>процессы</a:t>
            </a:r>
            <a:endParaRPr lang="ru-RU" sz="3200" dirty="0">
              <a:latin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 Light" panose="020F0302020204030204" pitchFamily="34" charset="0"/>
              </a:rPr>
              <a:t>соблюдать нормы экологической </a:t>
            </a:r>
            <a:r>
              <a:rPr lang="ru-RU" sz="3200" dirty="0" smtClean="0">
                <a:latin typeface="Calibri Light" panose="020F0302020204030204" pitchFamily="34" charset="0"/>
              </a:rPr>
              <a:t>безопасности</a:t>
            </a:r>
            <a:endParaRPr lang="ru-RU" sz="3200" dirty="0">
              <a:latin typeface="Calibri Light" panose="020F0302020204030204" pitchFamily="34" charset="0"/>
            </a:endParaRPr>
          </a:p>
          <a:p>
            <a:pPr algn="just"/>
            <a:endParaRPr lang="ru-RU" sz="3200" dirty="0">
              <a:latin typeface="Calibri Light" panose="020F0302020204030204" pitchFamily="34" charset="0"/>
            </a:endParaRPr>
          </a:p>
          <a:p>
            <a:pPr algn="just"/>
            <a:r>
              <a:rPr lang="ru-RU" sz="3200" dirty="0">
                <a:latin typeface="Calibri Light" panose="020F0302020204030204" pitchFamily="34" charset="0"/>
              </a:rPr>
              <a:t>Магистры отвечают за техническое оснащение сельскохозяйственного предприятия, предлагают решение сложных производственных задач, связанных с использованием оборудования, конструируют отдельные узлы и машины в целом.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7576" r="10859"/>
          <a:stretch/>
        </p:blipFill>
        <p:spPr>
          <a:xfrm>
            <a:off x="13821008" y="5524500"/>
            <a:ext cx="4441592" cy="4175402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28600" y="2667840"/>
            <a:ext cx="18059400" cy="5904660"/>
            <a:chOff x="885170" y="2210998"/>
            <a:chExt cx="16627233" cy="495132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85170" y="2210998"/>
              <a:ext cx="16517661" cy="2027944"/>
              <a:chOff x="553621" y="2210998"/>
              <a:chExt cx="16517661" cy="202794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621" y="2745059"/>
                <a:ext cx="4457870" cy="959822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56" t="37008" r="13102" b="36598"/>
              <a:stretch/>
            </p:blipFill>
            <p:spPr>
              <a:xfrm>
                <a:off x="5309754" y="2611916"/>
                <a:ext cx="4457870" cy="1064047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75" t="32557" r="16383" b="33721"/>
              <a:stretch/>
            </p:blipFill>
            <p:spPr>
              <a:xfrm>
                <a:off x="9906000" y="2702873"/>
                <a:ext cx="4457870" cy="882132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7" b="17016"/>
              <a:stretch/>
            </p:blipFill>
            <p:spPr>
              <a:xfrm>
                <a:off x="14363870" y="2210998"/>
                <a:ext cx="2707412" cy="2027944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018805" y="3972580"/>
              <a:ext cx="16493598" cy="3189739"/>
              <a:chOff x="541589" y="4983971"/>
              <a:chExt cx="16493598" cy="3189739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5128" y="5727074"/>
                <a:ext cx="2337786" cy="2232018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4297" y="4983971"/>
                <a:ext cx="3340890" cy="318973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196" b="23598"/>
              <a:stretch/>
            </p:blipFill>
            <p:spPr>
              <a:xfrm>
                <a:off x="5309754" y="6095934"/>
                <a:ext cx="3054528" cy="1494298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589" y="5993003"/>
                <a:ext cx="4457870" cy="1700161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8133" y="5567450"/>
                <a:ext cx="2817333" cy="2022782"/>
              </a:xfrm>
              <a:prstGeom prst="rect">
                <a:avLst/>
              </a:prstGeom>
            </p:spPr>
          </p:pic>
        </p:grpSp>
      </p:grpSp>
      <p:sp>
        <p:nvSpPr>
          <p:cNvPr id="19" name="TextBox 3"/>
          <p:cNvSpPr txBox="1"/>
          <p:nvPr/>
        </p:nvSpPr>
        <p:spPr>
          <a:xfrm>
            <a:off x="685800" y="571500"/>
            <a:ext cx="17159608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ТРУДОУСТРОЙСТВО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67798" y="495300"/>
            <a:ext cx="1795240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ИНЖЕНЕРНЫЙ ФАКУЛЬТЕТ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019841"/>
            <a:ext cx="14249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Декан: </a:t>
            </a:r>
            <a:r>
              <a:rPr lang="ru-RU" sz="6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Шешунова</a:t>
            </a: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Елена Владимировна</a:t>
            </a:r>
          </a:p>
          <a:p>
            <a:pPr>
              <a:lnSpc>
                <a:spcPct val="150000"/>
              </a:lnSpc>
              <a:defRPr/>
            </a:pP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Телефон: 57-56-11</a:t>
            </a:r>
          </a:p>
          <a:p>
            <a:pPr>
              <a:lnSpc>
                <a:spcPct val="150000"/>
              </a:lnSpc>
              <a:defRPr/>
            </a:pPr>
            <a:r>
              <a:rPr lang="ru-RU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Кабинет: 148</a:t>
            </a:r>
          </a:p>
        </p:txBody>
      </p:sp>
    </p:spTree>
    <p:extLst>
      <p:ext uri="{BB962C8B-B14F-4D97-AF65-F5344CB8AC3E}">
        <p14:creationId xmlns:p14="http://schemas.microsoft.com/office/powerpoint/2010/main" val="6952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67000" y="571500"/>
            <a:ext cx="15178408" cy="121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НАПРАВЛЕНИЕ И ПРОФИЛИ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BatangChe" panose="02030609000101010101" pitchFamily="49" charset="-127"/>
              <a:cs typeface="Arabic Typesetting" panose="03020402040406030203" pitchFamily="66" charset="-78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6288133" y="3557880"/>
            <a:ext cx="7206497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ru-RU" sz="3600" b="1" dirty="0">
                <a:latin typeface="Calibri Light" panose="020F0302020204030204" pitchFamily="34" charset="0"/>
              </a:rPr>
              <a:t>Машины и оборудование в </a:t>
            </a:r>
            <a:r>
              <a:rPr lang="ru-RU" sz="3600" b="1" dirty="0" smtClean="0">
                <a:latin typeface="Calibri Light" panose="020F0302020204030204" pitchFamily="34" charset="0"/>
              </a:rPr>
              <a:t>агробизнесе</a:t>
            </a: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3600" b="1" dirty="0">
              <a:latin typeface="Calibri Light" panose="020F0302020204030204" pitchFamily="34" charset="0"/>
            </a:endParaRPr>
          </a:p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3600" b="1" dirty="0">
                <a:latin typeface="Calibri Light" panose="020F0302020204030204" pitchFamily="34" charset="0"/>
              </a:rPr>
              <a:t>Организация обслуживания транспорта и логистика в АПК</a:t>
            </a: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3600" b="1" dirty="0" smtClean="0">
              <a:latin typeface="Calibri Light" panose="020F0302020204030204" pitchFamily="34" charset="0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ru-RU" sz="3600" b="1" dirty="0">
                <a:latin typeface="Calibri Light" panose="020F0302020204030204" pitchFamily="34" charset="0"/>
              </a:rPr>
              <a:t>Электрооборудование и </a:t>
            </a:r>
            <a:r>
              <a:rPr lang="ru-RU" sz="3600" b="1" dirty="0" err="1">
                <a:latin typeface="Calibri Light" panose="020F0302020204030204" pitchFamily="34" charset="0"/>
              </a:rPr>
              <a:t>электротехнологии</a:t>
            </a:r>
            <a:r>
              <a:rPr lang="ru-RU" sz="3600" b="1" dirty="0">
                <a:latin typeface="Calibri Light" panose="020F0302020204030204" pitchFamily="34" charset="0"/>
              </a:rPr>
              <a:t> в АПК</a:t>
            </a: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4400" dirty="0" smtClean="0">
              <a:latin typeface="Calibri Light" panose="020F0302020204030204" pitchFamily="34" charset="0"/>
            </a:endParaRPr>
          </a:p>
          <a:p>
            <a:pPr lvl="0">
              <a:lnSpc>
                <a:spcPts val="3919"/>
              </a:lnSpc>
              <a:spcBef>
                <a:spcPct val="0"/>
              </a:spcBef>
            </a:pPr>
            <a:endParaRPr lang="ru-RU" sz="4400" dirty="0" smtClean="0">
              <a:latin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5668" y="1673446"/>
            <a:ext cx="6117380" cy="1271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36.03.01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АГРОИНЖЕНЕРИЯ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418600" y="2634416"/>
            <a:ext cx="6275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18600" y="2634417"/>
            <a:ext cx="0" cy="421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18600" y="3777416"/>
            <a:ext cx="627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18600" y="5280494"/>
            <a:ext cx="627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18600" y="6852568"/>
            <a:ext cx="627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1656914" y="8012856"/>
            <a:ext cx="1497488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36.04.06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АГРОИНЖЕНЕРИЯ (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магистратура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2.10.3 БЕЗОПАСНОСТЬ ТРУДА (аспирантура)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dirty="0" smtClean="0">
                <a:latin typeface="Calibri Light" panose="020F0302020204030204" pitchFamily="34" charset="0"/>
              </a:rPr>
              <a:t>4.3 АГРОИНЖЕНЕРИЯ И ПИЩЕВЫЕ ТЕХНОЛОГИИ </a:t>
            </a:r>
            <a:r>
              <a:rPr lang="ru-RU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(аспирантура)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063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МАШИНЫ И ОБОРУДОВАНИЕ В АГРОБИЗНЕСЕ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362016"/>
            <a:ext cx="171342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организация механизированных процессов в растениеводстве и </a:t>
            </a:r>
            <a:r>
              <a:rPr lang="ru-RU" sz="3600" dirty="0" smtClean="0">
                <a:latin typeface="Calibri Light" panose="020F0302020204030204" pitchFamily="34" charset="0"/>
              </a:rPr>
              <a:t>животноводстве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эксплуатация, настройка и регулировка оборудования перерабатывающих </a:t>
            </a:r>
            <a:r>
              <a:rPr lang="ru-RU" sz="3600" dirty="0" smtClean="0">
                <a:latin typeface="Calibri Light" panose="020F0302020204030204" pitchFamily="34" charset="0"/>
              </a:rPr>
              <a:t>производств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эксплуатация </a:t>
            </a:r>
            <a:r>
              <a:rPr lang="ru-RU" sz="3600" dirty="0" smtClean="0">
                <a:latin typeface="Calibri Light" panose="020F0302020204030204" pitchFamily="34" charset="0"/>
              </a:rPr>
              <a:t>техники </a:t>
            </a:r>
            <a:r>
              <a:rPr lang="ru-RU" sz="3600" dirty="0">
                <a:latin typeface="Calibri Light" panose="020F0302020204030204" pitchFamily="34" charset="0"/>
              </a:rPr>
              <a:t>и транспортно-технологических </a:t>
            </a:r>
            <a:r>
              <a:rPr lang="ru-RU" sz="3600" dirty="0" smtClean="0">
                <a:latin typeface="Calibri Light" panose="020F0302020204030204" pitchFamily="34" charset="0"/>
              </a:rPr>
              <a:t>машин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комплектование машинно-технологических агрегатов в соответствии с технологическими картами и регламентами возделывания </a:t>
            </a:r>
            <a:r>
              <a:rPr lang="ru-RU" sz="3600" dirty="0" smtClean="0">
                <a:latin typeface="Calibri Light" panose="020F0302020204030204" pitchFamily="34" charset="0"/>
              </a:rPr>
              <a:t>с-х культур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проверка качества и подбор топлива, смазочных материалов и технических жидкостей </a:t>
            </a:r>
            <a:r>
              <a:rPr lang="ru-RU" sz="3600" dirty="0" smtClean="0">
                <a:latin typeface="Calibri Light" panose="020F0302020204030204" pitchFamily="34" charset="0"/>
              </a:rPr>
              <a:t>для машин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конструирование и совершенствование </a:t>
            </a:r>
            <a:r>
              <a:rPr lang="ru-RU" sz="3600" dirty="0" smtClean="0">
                <a:latin typeface="Calibri Light" panose="020F0302020204030204" pitchFamily="34" charset="0"/>
              </a:rPr>
              <a:t>с-х </a:t>
            </a:r>
            <a:r>
              <a:rPr lang="ru-RU" sz="3600" dirty="0">
                <a:latin typeface="Calibri Light" panose="020F0302020204030204" pitchFamily="34" charset="0"/>
              </a:rPr>
              <a:t>орудий и машин, их узлов и </a:t>
            </a:r>
            <a:r>
              <a:rPr lang="ru-RU" sz="3600" dirty="0" smtClean="0">
                <a:latin typeface="Calibri Light" panose="020F0302020204030204" pitchFamily="34" charset="0"/>
              </a:rPr>
              <a:t>агрегатов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экономическая оценка предлагаемых мероприятий по совершенствованию производства продукции </a:t>
            </a:r>
            <a:r>
              <a:rPr lang="ru-RU" sz="3600" dirty="0" smtClean="0">
                <a:latin typeface="Calibri Light" panose="020F0302020204030204" pitchFamily="34" charset="0"/>
              </a:rPr>
              <a:t>с-х</a:t>
            </a:r>
            <a:endParaRPr lang="ru-RU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МАШИНЫ И ОБОРУДОВАНИЕ В АГРОБИЗНЕСЕ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628900"/>
            <a:ext cx="109727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•руководитель </a:t>
            </a:r>
            <a:r>
              <a:rPr lang="ru-RU" sz="3600" dirty="0">
                <a:latin typeface="Calibri Light" panose="020F0302020204030204" pitchFamily="34" charset="0"/>
              </a:rPr>
              <a:t>(топ-менеджер)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•управляющий </a:t>
            </a:r>
            <a:r>
              <a:rPr lang="ru-RU" sz="3600" dirty="0">
                <a:latin typeface="Calibri Light" panose="020F0302020204030204" pitchFamily="34" charset="0"/>
              </a:rPr>
              <a:t>(менеджер) подразделений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•главный </a:t>
            </a:r>
            <a:r>
              <a:rPr lang="ru-RU" sz="3600" dirty="0">
                <a:latin typeface="Calibri Light" panose="020F0302020204030204" pitchFamily="34" charset="0"/>
              </a:rPr>
              <a:t>специалист (главный инженер</a:t>
            </a:r>
            <a:r>
              <a:rPr lang="ru-RU" sz="3600" dirty="0" smtClean="0">
                <a:latin typeface="Calibri Light" panose="020F0302020204030204" pitchFamily="34" charset="0"/>
              </a:rPr>
              <a:t>)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•инженер </a:t>
            </a:r>
            <a:r>
              <a:rPr lang="ru-RU" sz="3600" dirty="0">
                <a:latin typeface="Calibri Light" panose="020F0302020204030204" pitchFamily="34" charset="0"/>
              </a:rPr>
              <a:t>по </a:t>
            </a:r>
            <a:r>
              <a:rPr lang="ru-RU" sz="3600" dirty="0" smtClean="0">
                <a:latin typeface="Calibri Light" panose="020F0302020204030204" pitchFamily="34" charset="0"/>
              </a:rPr>
              <a:t>эксплуатации</a:t>
            </a:r>
            <a:endParaRPr lang="ru-RU" sz="3600" dirty="0">
              <a:latin typeface="Calibri Light" panose="020F0302020204030204" pitchFamily="34" charset="0"/>
            </a:endParaRPr>
          </a:p>
          <a:p>
            <a:pPr algn="just">
              <a:buNone/>
            </a:pPr>
            <a:endParaRPr lang="ru-RU" sz="700" dirty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•инженер </a:t>
            </a:r>
            <a:r>
              <a:rPr lang="ru-RU" sz="3600" dirty="0">
                <a:latin typeface="Calibri Light" panose="020F0302020204030204" pitchFamily="34" charset="0"/>
              </a:rPr>
              <a:t>по механизации производственных процессов в </a:t>
            </a:r>
            <a:r>
              <a:rPr lang="ru-RU" sz="3600" dirty="0" smtClean="0">
                <a:latin typeface="Calibri Light" panose="020F0302020204030204" pitchFamily="34" charset="0"/>
              </a:rPr>
              <a:t>растениеводстве</a:t>
            </a:r>
          </a:p>
          <a:p>
            <a:pPr algn="just">
              <a:buNone/>
            </a:pPr>
            <a:endParaRPr lang="ru-RU" sz="700" dirty="0" smtClean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•инженер по механизации производственных процессов в животноводстве</a:t>
            </a:r>
          </a:p>
          <a:p>
            <a:pPr algn="just">
              <a:buNone/>
            </a:pPr>
            <a:endParaRPr lang="ru-RU" sz="700" dirty="0" smtClean="0">
              <a:latin typeface="Calibri Light" panose="020F0302020204030204" pitchFamily="34" charset="0"/>
            </a:endParaRPr>
          </a:p>
          <a:p>
            <a:pPr algn="just">
              <a:buNone/>
            </a:pPr>
            <a:r>
              <a:rPr lang="ru-RU" sz="3600" dirty="0" smtClean="0">
                <a:latin typeface="Calibri Light" panose="020F0302020204030204" pitchFamily="34" charset="0"/>
              </a:rPr>
              <a:t>•управляющий (менеджер) сервисных подразделений</a:t>
            </a:r>
            <a:endParaRPr lang="ru-RU" sz="3600" dirty="0"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машины и оборудование в агробизнес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8594" r="19391" b="11412"/>
          <a:stretch/>
        </p:blipFill>
        <p:spPr bwMode="auto">
          <a:xfrm>
            <a:off x="11825608" y="4555556"/>
            <a:ext cx="5776592" cy="527768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69796" y="8113713"/>
            <a:ext cx="3748408" cy="117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ПРАКТИКА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03252" y="2239963"/>
            <a:ext cx="16281496" cy="5807075"/>
            <a:chOff x="876300" y="2400300"/>
            <a:chExt cx="16281496" cy="5807075"/>
          </a:xfrm>
        </p:grpSpPr>
        <p:pic>
          <p:nvPicPr>
            <p:cNvPr id="15" name="Picture 2" descr="C:\Users\fencheva\Downloads\учебные тракторы кафедры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462" r="7720"/>
            <a:stretch/>
          </p:blipFill>
          <p:spPr bwMode="auto">
            <a:xfrm>
              <a:off x="876300" y="2400300"/>
              <a:ext cx="8013796" cy="580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92" r="6466"/>
            <a:stretch/>
          </p:blipFill>
          <p:spPr>
            <a:xfrm>
              <a:off x="9144000" y="2413000"/>
              <a:ext cx="8013796" cy="579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2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ОБСЛУЖИВАНИЯ ТРАНСПОРТА И ЛОГИСТИКА В АПК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362016"/>
            <a:ext cx="171342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организация </a:t>
            </a:r>
            <a:r>
              <a:rPr lang="ru-RU" sz="3600" dirty="0">
                <a:latin typeface="Calibri Light" panose="020F0302020204030204" pitchFamily="34" charset="0"/>
              </a:rPr>
              <a:t>технического </a:t>
            </a:r>
            <a:r>
              <a:rPr lang="ru-RU" sz="3600" dirty="0" smtClean="0">
                <a:latin typeface="Calibri Light" panose="020F0302020204030204" pitchFamily="34" charset="0"/>
              </a:rPr>
              <a:t>сервиса импортной </a:t>
            </a:r>
            <a:r>
              <a:rPr lang="ru-RU" sz="3600" dirty="0">
                <a:latin typeface="Calibri Light" panose="020F0302020204030204" pitchFamily="34" charset="0"/>
              </a:rPr>
              <a:t>и отечественной автотракторной, с-х техники и транспортно-технологических </a:t>
            </a:r>
            <a:r>
              <a:rPr lang="ru-RU" sz="3600" dirty="0" smtClean="0">
                <a:latin typeface="Calibri Light" panose="020F0302020204030204" pitchFamily="34" charset="0"/>
              </a:rPr>
              <a:t>машин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проведение </a:t>
            </a:r>
            <a:r>
              <a:rPr lang="ru-RU" sz="3600" dirty="0">
                <a:latin typeface="Calibri Light" panose="020F0302020204030204" pitchFamily="34" charset="0"/>
              </a:rPr>
              <a:t>операций технического </a:t>
            </a:r>
            <a:r>
              <a:rPr lang="ru-RU" sz="3600" dirty="0" smtClean="0">
                <a:latin typeface="Calibri Light" panose="020F0302020204030204" pitchFamily="34" charset="0"/>
              </a:rPr>
              <a:t>обслуживания и ремонта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проведение </a:t>
            </a:r>
            <a:r>
              <a:rPr lang="ru-RU" sz="3600" dirty="0">
                <a:latin typeface="Calibri Light" panose="020F0302020204030204" pitchFamily="34" charset="0"/>
              </a:rPr>
              <a:t>испытаний техники на </a:t>
            </a:r>
            <a:r>
              <a:rPr lang="ru-RU" sz="3600" dirty="0" smtClean="0">
                <a:latin typeface="Calibri Light" panose="020F0302020204030204" pitchFamily="34" charset="0"/>
              </a:rPr>
              <a:t>надежность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разработка технологических процессов восстановления изношенных </a:t>
            </a:r>
            <a:r>
              <a:rPr lang="ru-RU" sz="3600" dirty="0" smtClean="0">
                <a:latin typeface="Calibri Light" panose="020F0302020204030204" pitchFamily="34" charset="0"/>
              </a:rPr>
              <a:t>деталей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проверка качества и подбор </a:t>
            </a:r>
            <a:r>
              <a:rPr lang="ru-RU" sz="3600" dirty="0" smtClean="0">
                <a:latin typeface="Calibri Light" panose="020F0302020204030204" pitchFamily="34" charset="0"/>
              </a:rPr>
              <a:t>топлива, </a:t>
            </a:r>
            <a:r>
              <a:rPr lang="ru-RU" sz="3600" dirty="0">
                <a:latin typeface="Calibri Light" panose="020F0302020204030204" pitchFamily="34" charset="0"/>
              </a:rPr>
              <a:t>смазочных материалов и технических </a:t>
            </a:r>
            <a:r>
              <a:rPr lang="ru-RU" sz="3600" dirty="0" smtClean="0">
                <a:latin typeface="Calibri Light" panose="020F0302020204030204" pitchFamily="34" charset="0"/>
              </a:rPr>
              <a:t>жидкостей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конструирование и совершенствование стендов, приспособлений, оснастки и инструментов для повышения производительности при проведении технического </a:t>
            </a:r>
            <a:r>
              <a:rPr lang="ru-RU" sz="3600" dirty="0" smtClean="0">
                <a:latin typeface="Calibri Light" panose="020F0302020204030204" pitchFamily="34" charset="0"/>
              </a:rPr>
              <a:t>управление </a:t>
            </a:r>
            <a:r>
              <a:rPr lang="ru-RU" sz="3600" dirty="0">
                <a:latin typeface="Calibri Light" panose="020F0302020204030204" pitchFamily="34" charset="0"/>
              </a:rPr>
              <a:t>цепями поставок грузов, транспортно-грузовые </a:t>
            </a:r>
            <a:r>
              <a:rPr lang="ru-RU" sz="3600" dirty="0" smtClean="0">
                <a:latin typeface="Calibri Light" panose="020F0302020204030204" pitchFamily="34" charset="0"/>
              </a:rPr>
              <a:t>перевозки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экономическая оценка предлагаемых мероприятий по совершенствованию технического сервиса в </a:t>
            </a:r>
            <a:r>
              <a:rPr lang="ru-RU" sz="3600" dirty="0" smtClean="0">
                <a:latin typeface="Calibri Light" panose="020F0302020204030204" pitchFamily="34" charset="0"/>
              </a:rPr>
              <a:t>с-х </a:t>
            </a:r>
            <a:endParaRPr lang="ru-RU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191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ОБСЛУЖИВАНИЯ ТРАНСПОРТА И ЛОГИСТИКА В АПК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1" y="2628900"/>
            <a:ext cx="14858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руководитель </a:t>
            </a:r>
            <a:r>
              <a:rPr lang="ru-RU" sz="3600" dirty="0">
                <a:latin typeface="Calibri Light" panose="020F0302020204030204" pitchFamily="34" charset="0"/>
              </a:rPr>
              <a:t>(топ-менеджер)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управляющий (менеджер) подразделений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управляющий (менеджер) станций технического обслуживания (сервисных подразделений</a:t>
            </a:r>
            <a:r>
              <a:rPr lang="ru-RU" sz="3600" dirty="0" smtClean="0">
                <a:latin typeface="Calibri Light" panose="020F0302020204030204" pitchFamily="34" charset="0"/>
              </a:rPr>
              <a:t>)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главный </a:t>
            </a:r>
            <a:r>
              <a:rPr lang="ru-RU" sz="3600" dirty="0" smtClean="0">
                <a:latin typeface="Calibri Light" panose="020F0302020204030204" pitchFamily="34" charset="0"/>
              </a:rPr>
              <a:t>инженер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инженер по техническому обслуживанию и ремонту машин в АПК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инженер </a:t>
            </a:r>
            <a:r>
              <a:rPr lang="ru-RU" sz="3600" dirty="0">
                <a:latin typeface="Calibri Light" panose="020F0302020204030204" pitchFamily="34" charset="0"/>
              </a:rPr>
              <a:t>по предпродажной </a:t>
            </a:r>
            <a:r>
              <a:rPr lang="ru-RU" sz="3600" dirty="0" smtClean="0">
                <a:latin typeface="Calibri Light" panose="020F0302020204030204" pitchFamily="34" charset="0"/>
              </a:rPr>
              <a:t>подготовке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инженер </a:t>
            </a:r>
            <a:r>
              <a:rPr lang="ru-RU" sz="3600" dirty="0">
                <a:latin typeface="Calibri Light" panose="020F0302020204030204" pitchFamily="34" charset="0"/>
              </a:rPr>
              <a:t>по </a:t>
            </a:r>
            <a:r>
              <a:rPr lang="ru-RU" sz="3600" dirty="0" smtClean="0">
                <a:latin typeface="Calibri Light" panose="020F0302020204030204" pitchFamily="34" charset="0"/>
              </a:rPr>
              <a:t>продаже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и</a:t>
            </a:r>
            <a:r>
              <a:rPr lang="ru-RU" sz="3600" dirty="0" smtClean="0">
                <a:latin typeface="Calibri Light" panose="020F0302020204030204" pitchFamily="34" charset="0"/>
              </a:rPr>
              <a:t>нженер-технолог в </a:t>
            </a:r>
            <a:r>
              <a:rPr lang="ru-RU" sz="3600" dirty="0">
                <a:latin typeface="Calibri Light" panose="020F0302020204030204" pitchFamily="34" charset="0"/>
              </a:rPr>
              <a:t>машиностроительных </a:t>
            </a:r>
            <a:r>
              <a:rPr lang="ru-RU" sz="3600" dirty="0" smtClean="0">
                <a:latin typeface="Calibri Light" panose="020F0302020204030204" pitchFamily="34" charset="0"/>
              </a:rPr>
              <a:t>технологиях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инженер </a:t>
            </a:r>
            <a:r>
              <a:rPr lang="ru-RU" sz="3600" dirty="0">
                <a:latin typeface="Calibri Light" panose="020F0302020204030204" pitchFamily="34" charset="0"/>
              </a:rPr>
              <a:t>по механизации в аграрном </a:t>
            </a:r>
            <a:r>
              <a:rPr lang="ru-RU" sz="3600" dirty="0" smtClean="0">
                <a:latin typeface="Calibri Light" panose="020F0302020204030204" pitchFamily="34" charset="0"/>
              </a:rPr>
              <a:t>секторе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инженер (логист) по управлению транспортными </a:t>
            </a:r>
            <a:r>
              <a:rPr lang="ru-RU" sz="3600" dirty="0" smtClean="0">
                <a:latin typeface="Calibri Light" panose="020F0302020204030204" pitchFamily="34" charset="0"/>
              </a:rPr>
              <a:t>перевозками</a:t>
            </a:r>
            <a:endParaRPr lang="ru-RU" sz="3600" dirty="0"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9434" y="1183367"/>
            <a:ext cx="4523995" cy="126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2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ЗАНИМАЕМЫЕ ДОЛЖНОСТИ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организация обслуживания транспорта и логистика в ап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9"/>
          <a:stretch/>
        </p:blipFill>
        <p:spPr bwMode="auto">
          <a:xfrm>
            <a:off x="13851938" y="5692689"/>
            <a:ext cx="4001491" cy="41463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69796" y="8240999"/>
            <a:ext cx="3748408" cy="117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ЛАБОРАТОРИЯ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84900" y="2046000"/>
            <a:ext cx="16718201" cy="6195000"/>
            <a:chOff x="1142998" y="1567559"/>
            <a:chExt cx="16718201" cy="6195000"/>
          </a:xfrm>
        </p:grpSpPr>
        <p:pic>
          <p:nvPicPr>
            <p:cNvPr id="13" name="Picture 2" descr="C:\Users\fencheva\Downloads\учебный класс по изучению конструкции тракторов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090" r="11958"/>
            <a:stretch/>
          </p:blipFill>
          <p:spPr bwMode="auto">
            <a:xfrm>
              <a:off x="1142998" y="1567560"/>
              <a:ext cx="8204201" cy="619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1567559"/>
              <a:ext cx="8259999" cy="6194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4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0248" y="-44468"/>
            <a:ext cx="18468496" cy="103759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571500"/>
            <a:ext cx="17159608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11200"/>
              </a:lnSpc>
              <a:spcBef>
                <a:spcPct val="0"/>
              </a:spcBef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ЭЛЕКТРООБОРУДОВАНИЕ И ЭЛЕКТРОТЕХНОЛОГИИ В АПК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362016"/>
            <a:ext cx="1713425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энергоснабжение </a:t>
            </a:r>
            <a:r>
              <a:rPr lang="ru-RU" sz="3600" dirty="0">
                <a:latin typeface="Calibri Light" panose="020F0302020204030204" pitchFamily="34" charset="0"/>
              </a:rPr>
              <a:t>с-х </a:t>
            </a:r>
            <a:r>
              <a:rPr lang="ru-RU" sz="3600" dirty="0" smtClean="0">
                <a:latin typeface="Calibri Light" panose="020F0302020204030204" pitchFamily="34" charset="0"/>
              </a:rPr>
              <a:t>территорий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энергоснабжение </a:t>
            </a:r>
            <a:r>
              <a:rPr lang="ru-RU" sz="3600" dirty="0">
                <a:latin typeface="Calibri Light" panose="020F0302020204030204" pitchFamily="34" charset="0"/>
              </a:rPr>
              <a:t>с-х </a:t>
            </a:r>
            <a:r>
              <a:rPr lang="ru-RU" sz="3600" dirty="0" smtClean="0">
                <a:latin typeface="Calibri Light" panose="020F0302020204030204" pitchFamily="34" charset="0"/>
              </a:rPr>
              <a:t>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энергоснабжение </a:t>
            </a:r>
            <a:r>
              <a:rPr lang="ru-RU" sz="3600" dirty="0">
                <a:latin typeface="Calibri Light" panose="020F0302020204030204" pitchFamily="34" charset="0"/>
              </a:rPr>
              <a:t>технологических процессов в растениеводстве и </a:t>
            </a:r>
            <a:r>
              <a:rPr lang="ru-RU" sz="3600" dirty="0" smtClean="0">
                <a:latin typeface="Calibri Light" panose="020F0302020204030204" pitchFamily="34" charset="0"/>
              </a:rPr>
              <a:t>животноводстве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организация </a:t>
            </a:r>
            <a:r>
              <a:rPr lang="ru-RU" sz="3600" dirty="0">
                <a:latin typeface="Calibri Light" panose="020F0302020204030204" pitchFamily="34" charset="0"/>
              </a:rPr>
              <a:t>управления энергоснабжением </a:t>
            </a:r>
            <a:r>
              <a:rPr lang="ru-RU" sz="3600" dirty="0" smtClean="0">
                <a:latin typeface="Calibri Light" panose="020F0302020204030204" pitchFamily="34" charset="0"/>
              </a:rPr>
              <a:t>агропредприятий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проведение </a:t>
            </a:r>
            <a:r>
              <a:rPr lang="ru-RU" sz="3600" dirty="0">
                <a:latin typeface="Calibri Light" panose="020F0302020204030204" pitchFamily="34" charset="0"/>
              </a:rPr>
              <a:t>операций технического обслуживания и ремонта энергетического </a:t>
            </a:r>
            <a:r>
              <a:rPr lang="ru-RU" sz="3600" dirty="0" smtClean="0">
                <a:latin typeface="Calibri Light" panose="020F0302020204030204" pitchFamily="34" charset="0"/>
              </a:rPr>
              <a:t>оборудования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проектирование </a:t>
            </a:r>
            <a:r>
              <a:rPr lang="ru-RU" sz="3600" dirty="0">
                <a:latin typeface="Calibri Light" panose="020F0302020204030204" pitchFamily="34" charset="0"/>
              </a:rPr>
              <a:t>систем </a:t>
            </a:r>
            <a:r>
              <a:rPr lang="ru-RU" sz="3600" dirty="0" smtClean="0">
                <a:latin typeface="Calibri Light" panose="020F0302020204030204" pitchFamily="34" charset="0"/>
              </a:rPr>
              <a:t>энергообеспечения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конструирование </a:t>
            </a:r>
            <a:r>
              <a:rPr lang="ru-RU" sz="3600" dirty="0">
                <a:latin typeface="Calibri Light" panose="020F0302020204030204" pitchFamily="34" charset="0"/>
              </a:rPr>
              <a:t>и совершенствование </a:t>
            </a:r>
            <a:r>
              <a:rPr lang="ru-RU" sz="3600" dirty="0" smtClean="0">
                <a:latin typeface="Calibri Light" panose="020F0302020204030204" pitchFamily="34" charset="0"/>
              </a:rPr>
              <a:t>энергосистем</a:t>
            </a:r>
            <a:r>
              <a:rPr lang="ru-RU" sz="3600" dirty="0">
                <a:latin typeface="Calibri Light" panose="020F0302020204030204" pitchFamily="34" charset="0"/>
              </a:rPr>
              <a:t>, электрооборудования и </a:t>
            </a:r>
            <a:r>
              <a:rPr lang="ru-RU" sz="3600" dirty="0" smtClean="0">
                <a:latin typeface="Calibri Light" panose="020F0302020204030204" pitchFamily="34" charset="0"/>
              </a:rPr>
              <a:t>электропривода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Calibri Light" panose="020F0302020204030204" pitchFamily="34" charset="0"/>
              </a:rPr>
              <a:t>автоматизация систем обеспечения </a:t>
            </a:r>
            <a:r>
              <a:rPr lang="ru-RU" sz="3600" dirty="0" smtClean="0">
                <a:latin typeface="Calibri Light" panose="020F0302020204030204" pitchFamily="34" charset="0"/>
              </a:rPr>
              <a:t>климата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автоматизация </a:t>
            </a:r>
            <a:r>
              <a:rPr lang="ru-RU" sz="3600" dirty="0">
                <a:latin typeface="Calibri Light" panose="020F0302020204030204" pitchFamily="34" charset="0"/>
              </a:rPr>
              <a:t>технологических процессов с-х </a:t>
            </a:r>
            <a:r>
              <a:rPr lang="ru-RU" sz="3600" dirty="0" smtClean="0">
                <a:latin typeface="Calibri Light" panose="020F0302020204030204" pitchFamily="34" charset="0"/>
              </a:rPr>
              <a:t>производства</a:t>
            </a:r>
            <a:endParaRPr lang="ru-RU" sz="3600" dirty="0">
              <a:latin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 Light" panose="020F0302020204030204" pitchFamily="34" charset="0"/>
              </a:rPr>
              <a:t>экономическая </a:t>
            </a:r>
            <a:r>
              <a:rPr lang="ru-RU" sz="3600" dirty="0">
                <a:latin typeface="Calibri Light" panose="020F0302020204030204" pitchFamily="34" charset="0"/>
              </a:rPr>
              <a:t>оценка предлагаемых мероприятий по совершенствованию систем энергоснабжения </a:t>
            </a:r>
            <a:r>
              <a:rPr lang="ru-RU" sz="3600" dirty="0" smtClean="0">
                <a:latin typeface="Calibri Light" panose="020F0302020204030204" pitchFamily="34" charset="0"/>
              </a:rPr>
              <a:t>и автоматизированного </a:t>
            </a:r>
            <a:r>
              <a:rPr lang="ru-RU" sz="3600" dirty="0">
                <a:latin typeface="Calibri Light" panose="020F0302020204030204" pitchFamily="34" charset="0"/>
              </a:rPr>
              <a:t>управления в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172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540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Arabic Typesetting</vt:lpstr>
      <vt:lpstr>BatangChe</vt:lpstr>
      <vt:lpstr>Calibri Light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 Белый Простой Градиент Презентация</dc:title>
  <dc:creator>Зимина В.С.</dc:creator>
  <cp:lastModifiedBy>Котяк Полина Алексеевна</cp:lastModifiedBy>
  <cp:revision>29</cp:revision>
  <dcterms:created xsi:type="dcterms:W3CDTF">2006-08-16T00:00:00Z</dcterms:created>
  <dcterms:modified xsi:type="dcterms:W3CDTF">2023-03-31T12:08:13Z</dcterms:modified>
  <dc:identifier>DAFP75MmVPk</dc:identifier>
</cp:coreProperties>
</file>